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4" r:id="rId10"/>
  </p:sldIdLst>
  <p:sldSz cx="18288000" cy="10287000"/>
  <p:notesSz cx="6858000" cy="9144000"/>
  <p:embeddedFontLst>
    <p:embeddedFont>
      <p:font typeface="Telegraf" panose="020B0604020202020204" charset="0"/>
      <p:regular r:id="rId11"/>
    </p:embeddedFont>
    <p:embeddedFont>
      <p:font typeface="Telegraf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12" b="-26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9614066">
            <a:off x="-1793838" y="-2482095"/>
            <a:ext cx="15748362" cy="15568834"/>
            <a:chOff x="0" y="0"/>
            <a:chExt cx="4147717" cy="4100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7717" cy="4100434"/>
            </a:xfrm>
            <a:custGeom>
              <a:avLst/>
              <a:gdLst/>
              <a:ahLst/>
              <a:cxnLst/>
              <a:rect l="l" t="t" r="r" b="b"/>
              <a:pathLst>
                <a:path w="4147717" h="4100434">
                  <a:moveTo>
                    <a:pt x="0" y="0"/>
                  </a:moveTo>
                  <a:lnTo>
                    <a:pt x="4147717" y="0"/>
                  </a:lnTo>
                  <a:lnTo>
                    <a:pt x="4147717" y="4100434"/>
                  </a:lnTo>
                  <a:lnTo>
                    <a:pt x="0" y="4100434"/>
                  </a:lnTo>
                  <a:close/>
                </a:path>
              </a:pathLst>
            </a:custGeom>
            <a:gradFill rotWithShape="1">
              <a:gsLst>
                <a:gs pos="0">
                  <a:srgbClr val="06142E">
                    <a:alpha val="0"/>
                  </a:srgbClr>
                </a:gs>
                <a:gs pos="100000">
                  <a:srgbClr val="1832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7717" cy="4138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070045" y="2039309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29286" y="4503810"/>
            <a:ext cx="1191162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British Airways Data Science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29286" y="7285110"/>
            <a:ext cx="10729782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Booking Completion Modeling &amp; Skytrax Review Sentiment Analysis</a:t>
            </a:r>
          </a:p>
          <a:p>
            <a:pPr algn="l">
              <a:lnSpc>
                <a:spcPts val="6000"/>
              </a:lnSpc>
            </a:pPr>
            <a:endParaRPr lang="en-US" sz="50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6000"/>
              </a:lnSpc>
            </a:pPr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Ailey Shollenberger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217955" y="6497962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739">
                <a:alpha val="100000"/>
              </a:srgbClr>
            </a:gs>
            <a:gs pos="100000">
              <a:srgbClr val="2784A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76281" y="1890224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043360" y="3131698"/>
            <a:ext cx="8558566" cy="85585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187" r="-25187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12187" y="2145523"/>
            <a:ext cx="4431683" cy="44316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0375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49483" y="2636398"/>
            <a:ext cx="586480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81639" y="4006109"/>
            <a:ext cx="7163361" cy="3960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4"/>
              </a:lnSpc>
            </a:pP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This project includes two parts from the British Airways Forage Virtual Experience:</a:t>
            </a:r>
          </a:p>
          <a:p>
            <a:pPr>
              <a:lnSpc>
                <a:spcPts val="2164"/>
              </a:lnSpc>
            </a:pPr>
            <a:endParaRPr lang="en-US" sz="24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342900" indent="-342900">
              <a:lnSpc>
                <a:spcPts val="2164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Booking Completion Modeling: </a:t>
            </a: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predicting which customers complete their booking using 50,000+ historical records.</a:t>
            </a:r>
          </a:p>
          <a:p>
            <a:pPr>
              <a:lnSpc>
                <a:spcPts val="2164"/>
              </a:lnSpc>
            </a:pPr>
            <a:endParaRPr lang="en-US" sz="24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342900" indent="-342900">
              <a:lnSpc>
                <a:spcPts val="2164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Skytrax Review Sentiment Analysis: </a:t>
            </a: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scraping and analyzing customer reviews to understand satisfaction drivers.</a:t>
            </a:r>
          </a:p>
          <a:p>
            <a:pPr>
              <a:lnSpc>
                <a:spcPts val="2164"/>
              </a:lnSpc>
            </a:pPr>
            <a:endParaRPr lang="en-US" sz="24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342900" indent="-342900">
              <a:lnSpc>
                <a:spcPts val="2164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Skills: </a:t>
            </a: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Python, Pandas, scikit-learn, </a:t>
            </a:r>
            <a:r>
              <a:rPr lang="en-US" sz="24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BeautifulSoup</a:t>
            </a: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NLTK, </a:t>
            </a:r>
            <a:r>
              <a:rPr lang="en-US" sz="24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WordCloud</a:t>
            </a:r>
            <a:r>
              <a:rPr lang="en-US" sz="24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data storytelling.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436823" y="1028700"/>
            <a:ext cx="111127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 – Booking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9195" y="2919566"/>
            <a:ext cx="588689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Booking Completion Findings:</a:t>
            </a:r>
          </a:p>
          <a:p>
            <a:pPr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Longer purchase lead time → higher 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Mobile vs Web channels behave differently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Add-on selection (meals, seats, bags) = stronger booking intent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975879" y="-229713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184019" y="9258300"/>
            <a:ext cx="1516481" cy="1147011"/>
          </a:xfrm>
          <a:custGeom>
            <a:avLst/>
            <a:gdLst/>
            <a:ahLst/>
            <a:cxnLst/>
            <a:rect l="l" t="t" r="r" b="b"/>
            <a:pathLst>
              <a:path w="1516481" h="1147011">
                <a:moveTo>
                  <a:pt x="0" y="0"/>
                </a:moveTo>
                <a:lnTo>
                  <a:pt x="1516481" y="0"/>
                </a:lnTo>
                <a:lnTo>
                  <a:pt x="1516481" y="1147011"/>
                </a:lnTo>
                <a:lnTo>
                  <a:pt x="0" y="114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405285" y="2981816"/>
            <a:ext cx="5886896" cy="425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Modeling Summary:</a:t>
            </a:r>
          </a:p>
          <a:p>
            <a:pPr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Forest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One-hot encoded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Feature importance reveals top behavioral predictors</a:t>
            </a:r>
          </a:p>
          <a:p>
            <a:pPr algn="just">
              <a:lnSpc>
                <a:spcPts val="2164"/>
              </a:lnSpc>
            </a:pPr>
            <a:endParaRPr lang="en-US" sz="3200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81951-B319-3B49-FEE3-B3A79710C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45FC19-BC26-E6F6-EEAD-4CD666A766D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7990AA5-FE6D-E655-B270-9DB1AFF935AB}"/>
              </a:ext>
            </a:extLst>
          </p:cNvPr>
          <p:cNvSpPr txBox="1"/>
          <p:nvPr/>
        </p:nvSpPr>
        <p:spPr>
          <a:xfrm>
            <a:off x="1436822" y="1028700"/>
            <a:ext cx="129649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 – Skytrax Reviews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A57E46A-77FB-DE23-7348-AEC68882DE92}"/>
              </a:ext>
            </a:extLst>
          </p:cNvPr>
          <p:cNvSpPr txBox="1"/>
          <p:nvPr/>
        </p:nvSpPr>
        <p:spPr>
          <a:xfrm>
            <a:off x="2133625" y="2917161"/>
            <a:ext cx="989940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</a:rPr>
              <a:t>Sentiment Findings: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Positive &gt; Negative, neutral uncommon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Reviews are often extreme (very good or very bad)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Common Themes: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Staff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Comfort &amp; seating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Delays &amp; cancellations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Onboard experience</a:t>
            </a:r>
          </a:p>
          <a:p>
            <a:pPr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12CC380-13BA-62E1-7478-BAF80187641B}"/>
              </a:ext>
            </a:extLst>
          </p:cNvPr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8EC718F-F801-87F4-62B6-F017A9EE565C}"/>
              </a:ext>
            </a:extLst>
          </p:cNvPr>
          <p:cNvSpPr/>
          <p:nvPr/>
        </p:nvSpPr>
        <p:spPr>
          <a:xfrm>
            <a:off x="13581103" y="-421327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F992770-363D-0781-F470-A63FF09377D8}"/>
              </a:ext>
            </a:extLst>
          </p:cNvPr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2237C4-F2D0-D2CB-B853-C713615DB564}"/>
              </a:ext>
            </a:extLst>
          </p:cNvPr>
          <p:cNvSpPr/>
          <p:nvPr/>
        </p:nvSpPr>
        <p:spPr>
          <a:xfrm>
            <a:off x="7184019" y="9258300"/>
            <a:ext cx="1516481" cy="1147011"/>
          </a:xfrm>
          <a:custGeom>
            <a:avLst/>
            <a:gdLst/>
            <a:ahLst/>
            <a:cxnLst/>
            <a:rect l="l" t="t" r="r" b="b"/>
            <a:pathLst>
              <a:path w="1516481" h="1147011">
                <a:moveTo>
                  <a:pt x="0" y="0"/>
                </a:moveTo>
                <a:lnTo>
                  <a:pt x="1516481" y="0"/>
                </a:lnTo>
                <a:lnTo>
                  <a:pt x="1516481" y="1147011"/>
                </a:lnTo>
                <a:lnTo>
                  <a:pt x="0" y="114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E8E4D-A0B2-9773-2050-77C1C7C3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AD304D-8F73-D5AA-8F3A-557309D283AA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B6A76D-3096-C0BA-D09A-078CA3B656D3}"/>
              </a:ext>
            </a:extLst>
          </p:cNvPr>
          <p:cNvSpPr txBox="1"/>
          <p:nvPr/>
        </p:nvSpPr>
        <p:spPr>
          <a:xfrm>
            <a:off x="2661511" y="4220170"/>
            <a:ext cx="129649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Visual Summary of Customer Behavior &amp; Sentiment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39D754E-0220-968D-0242-4C3E1CFC6860}"/>
              </a:ext>
            </a:extLst>
          </p:cNvPr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99D88B4-329A-DB92-8140-FB66C9337707}"/>
              </a:ext>
            </a:extLst>
          </p:cNvPr>
          <p:cNvSpPr/>
          <p:nvPr/>
        </p:nvSpPr>
        <p:spPr>
          <a:xfrm>
            <a:off x="13581103" y="-421327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2313A03-C0D3-827F-0F29-537B05A19176}"/>
              </a:ext>
            </a:extLst>
          </p:cNvPr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B372832-0E47-7BF9-85BE-B1B78A4DD46E}"/>
              </a:ext>
            </a:extLst>
          </p:cNvPr>
          <p:cNvSpPr/>
          <p:nvPr/>
        </p:nvSpPr>
        <p:spPr>
          <a:xfrm>
            <a:off x="7184019" y="9258300"/>
            <a:ext cx="1516481" cy="1147011"/>
          </a:xfrm>
          <a:custGeom>
            <a:avLst/>
            <a:gdLst/>
            <a:ahLst/>
            <a:cxnLst/>
            <a:rect l="l" t="t" r="r" b="b"/>
            <a:pathLst>
              <a:path w="1516481" h="1147011">
                <a:moveTo>
                  <a:pt x="0" y="0"/>
                </a:moveTo>
                <a:lnTo>
                  <a:pt x="1516481" y="0"/>
                </a:lnTo>
                <a:lnTo>
                  <a:pt x="1516481" y="1147011"/>
                </a:lnTo>
                <a:lnTo>
                  <a:pt x="0" y="114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8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7835-3FEC-05F1-728C-3CD4F2F7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E48B16-470B-39B5-E56D-0A5FCF696470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27FF99D-06CA-F998-D4B1-2F01CDFD3777}"/>
              </a:ext>
            </a:extLst>
          </p:cNvPr>
          <p:cNvSpPr txBox="1"/>
          <p:nvPr/>
        </p:nvSpPr>
        <p:spPr>
          <a:xfrm>
            <a:off x="1436822" y="1028700"/>
            <a:ext cx="129649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Word Cloud (main themes)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9F8928A-A8BD-AA0F-4B7D-AA9133A3E4AC}"/>
              </a:ext>
            </a:extLst>
          </p:cNvPr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A2CBCE-B66C-BC26-64C5-4FAC18EE0926}"/>
              </a:ext>
            </a:extLst>
          </p:cNvPr>
          <p:cNvSpPr/>
          <p:nvPr/>
        </p:nvSpPr>
        <p:spPr>
          <a:xfrm>
            <a:off x="13581103" y="-421327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5081B56-8377-BD27-0E01-BDEAD4C58ABC}"/>
              </a:ext>
            </a:extLst>
          </p:cNvPr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AA78DF-5421-1720-577B-E15E3A2B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01" y="2626707"/>
            <a:ext cx="10906397" cy="69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10492-A813-A659-8695-331381C1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FA1778-4256-F776-A3FB-9BD752DC086D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B7AEE8-866C-CADA-16B2-6DBAE5DF73BC}"/>
              </a:ext>
            </a:extLst>
          </p:cNvPr>
          <p:cNvSpPr txBox="1"/>
          <p:nvPr/>
        </p:nvSpPr>
        <p:spPr>
          <a:xfrm>
            <a:off x="1436822" y="1028700"/>
            <a:ext cx="129649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Sentiment Distribution Chart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5789FFC-F659-FCDB-1C09-34C784ED29ED}"/>
              </a:ext>
            </a:extLst>
          </p:cNvPr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2DCA2CB-8081-8D16-0CE8-F7B819C3A800}"/>
              </a:ext>
            </a:extLst>
          </p:cNvPr>
          <p:cNvSpPr/>
          <p:nvPr/>
        </p:nvSpPr>
        <p:spPr>
          <a:xfrm>
            <a:off x="13581103" y="-421327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66A362F-1D2F-7AAE-00ED-DA8FCC09A908}"/>
              </a:ext>
            </a:extLst>
          </p:cNvPr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986B1B-5DB3-0B22-C2A2-6A5A7801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951" y="2373357"/>
            <a:ext cx="10792097" cy="763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4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399D-2D00-7E6F-B270-515BF0EB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E70E74-6279-CC21-E2FA-95F2E41556A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D0C556F-6423-B95E-D652-58A5C6C94EF6}"/>
              </a:ext>
            </a:extLst>
          </p:cNvPr>
          <p:cNvSpPr txBox="1"/>
          <p:nvPr/>
        </p:nvSpPr>
        <p:spPr>
          <a:xfrm>
            <a:off x="1436822" y="1028700"/>
            <a:ext cx="13650778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Booking Feature Importance Chart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23F9363-C2AE-C6E1-E37F-8C74C22A485B}"/>
              </a:ext>
            </a:extLst>
          </p:cNvPr>
          <p:cNvSpPr/>
          <p:nvPr/>
        </p:nvSpPr>
        <p:spPr>
          <a:xfrm>
            <a:off x="-3789818" y="8575450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9BA3163-56F3-31BD-19AC-9601C0AE4842}"/>
              </a:ext>
            </a:extLst>
          </p:cNvPr>
          <p:cNvSpPr/>
          <p:nvPr/>
        </p:nvSpPr>
        <p:spPr>
          <a:xfrm>
            <a:off x="14401800" y="-795243"/>
            <a:ext cx="6140090" cy="3423100"/>
          </a:xfrm>
          <a:custGeom>
            <a:avLst/>
            <a:gdLst/>
            <a:ahLst/>
            <a:cxnLst/>
            <a:rect l="l" t="t" r="r" b="b"/>
            <a:pathLst>
              <a:path w="6140090" h="3423100">
                <a:moveTo>
                  <a:pt x="0" y="0"/>
                </a:moveTo>
                <a:lnTo>
                  <a:pt x="6140090" y="0"/>
                </a:lnTo>
                <a:lnTo>
                  <a:pt x="6140090" y="3423100"/>
                </a:lnTo>
                <a:lnTo>
                  <a:pt x="0" y="342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5C6DCF0-8F34-F8A5-7026-A57701932973}"/>
              </a:ext>
            </a:extLst>
          </p:cNvPr>
          <p:cNvSpPr/>
          <p:nvPr/>
        </p:nvSpPr>
        <p:spPr>
          <a:xfrm rot="-1601070">
            <a:off x="-614251" y="2250209"/>
            <a:ext cx="1677249" cy="1349600"/>
          </a:xfrm>
          <a:custGeom>
            <a:avLst/>
            <a:gdLst/>
            <a:ahLst/>
            <a:cxnLst/>
            <a:rect l="l" t="t" r="r" b="b"/>
            <a:pathLst>
              <a:path w="1677249" h="1349600">
                <a:moveTo>
                  <a:pt x="0" y="0"/>
                </a:moveTo>
                <a:lnTo>
                  <a:pt x="1677249" y="0"/>
                </a:lnTo>
                <a:lnTo>
                  <a:pt x="1677249" y="1349600"/>
                </a:lnTo>
                <a:lnTo>
                  <a:pt x="0" y="134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54F403-5C99-286A-726B-E2C7E98F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7" y="2552330"/>
            <a:ext cx="12340365" cy="68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09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D498C-1F7C-B1C6-94A1-B029ED91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2826D7-2C29-663F-5841-44DDA3DCBE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12" b="-26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3C8F131-2FC3-8220-8973-E276296049E5}"/>
              </a:ext>
            </a:extLst>
          </p:cNvPr>
          <p:cNvGrpSpPr/>
          <p:nvPr/>
        </p:nvGrpSpPr>
        <p:grpSpPr>
          <a:xfrm rot="9614066">
            <a:off x="-1793838" y="-2482095"/>
            <a:ext cx="15748362" cy="15568834"/>
            <a:chOff x="0" y="0"/>
            <a:chExt cx="4147717" cy="41004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DDCCF1-EC85-B47D-A21C-D09AE07B4E20}"/>
                </a:ext>
              </a:extLst>
            </p:cNvPr>
            <p:cNvSpPr/>
            <p:nvPr/>
          </p:nvSpPr>
          <p:spPr>
            <a:xfrm>
              <a:off x="0" y="0"/>
              <a:ext cx="4147717" cy="4100434"/>
            </a:xfrm>
            <a:custGeom>
              <a:avLst/>
              <a:gdLst/>
              <a:ahLst/>
              <a:cxnLst/>
              <a:rect l="l" t="t" r="r" b="b"/>
              <a:pathLst>
                <a:path w="4147717" h="4100434">
                  <a:moveTo>
                    <a:pt x="0" y="0"/>
                  </a:moveTo>
                  <a:lnTo>
                    <a:pt x="4147717" y="0"/>
                  </a:lnTo>
                  <a:lnTo>
                    <a:pt x="4147717" y="4100434"/>
                  </a:lnTo>
                  <a:lnTo>
                    <a:pt x="0" y="4100434"/>
                  </a:lnTo>
                  <a:close/>
                </a:path>
              </a:pathLst>
            </a:custGeom>
            <a:gradFill rotWithShape="1">
              <a:gsLst>
                <a:gs pos="0">
                  <a:srgbClr val="06142E">
                    <a:alpha val="0"/>
                  </a:srgbClr>
                </a:gs>
                <a:gs pos="100000">
                  <a:srgbClr val="1832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0C1B828-B440-3DE9-C59B-18A7CBF326F5}"/>
                </a:ext>
              </a:extLst>
            </p:cNvPr>
            <p:cNvSpPr txBox="1"/>
            <p:nvPr/>
          </p:nvSpPr>
          <p:spPr>
            <a:xfrm>
              <a:off x="0" y="-38100"/>
              <a:ext cx="4147717" cy="4138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784349A-A235-E38C-2917-199A1689E4B3}"/>
              </a:ext>
            </a:extLst>
          </p:cNvPr>
          <p:cNvSpPr txBox="1"/>
          <p:nvPr/>
        </p:nvSpPr>
        <p:spPr>
          <a:xfrm>
            <a:off x="914400" y="2552700"/>
            <a:ext cx="10729782" cy="764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elegraf" panose="020B0604020202020204" charset="0"/>
              </a:rPr>
              <a:t>CONCLUSION</a:t>
            </a:r>
            <a:b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This project combines machine learning and natural language processing to analyze both structured booking data and unstructured customer reviews.</a:t>
            </a:r>
          </a:p>
          <a:p>
            <a:b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4000" b="1" dirty="0">
                <a:solidFill>
                  <a:schemeClr val="bg1"/>
                </a:solidFill>
                <a:latin typeface="Telegraf" panose="020B0604020202020204" charset="0"/>
              </a:rPr>
              <a:t>Key takeaways:</a:t>
            </a:r>
            <a:endParaRPr lang="en-US" sz="40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Booking behaviors (lead time, add-ons, channel) strongly influence completion.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Customer reviews highlight recurring positives (staff, comfort) and negatives (delays, inconsistencies).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Together, these insights provide a fuller understanding of British Airways customer experience and opportunities for improvement.</a:t>
            </a:r>
          </a:p>
          <a:p>
            <a:pPr algn="l">
              <a:lnSpc>
                <a:spcPts val="6000"/>
              </a:lnSpc>
            </a:pPr>
            <a:r>
              <a:rPr lang="en-US" b="1" dirty="0">
                <a:solidFill>
                  <a:schemeClr val="bg1"/>
                </a:solidFill>
                <a:latin typeface="Telegraf" panose="020B0604020202020204" charset="0"/>
                <a:ea typeface="Telegraf"/>
                <a:cs typeface="Telegraf"/>
                <a:sym typeface="Telegraf"/>
              </a:rPr>
              <a:t>Contact: </a:t>
            </a:r>
            <a:r>
              <a:rPr lang="en-US" dirty="0">
                <a:solidFill>
                  <a:schemeClr val="bg1"/>
                </a:solidFill>
                <a:latin typeface="Telegraf" panose="020B0604020202020204" charset="0"/>
                <a:ea typeface="Telegraf"/>
                <a:cs typeface="Telegraf"/>
                <a:sym typeface="Telegraf"/>
              </a:rPr>
              <a:t>Ailey Shollenberger · GitHub: github.com/</a:t>
            </a:r>
            <a:r>
              <a:rPr lang="en-US" dirty="0" err="1">
                <a:solidFill>
                  <a:schemeClr val="bg1"/>
                </a:solidFill>
                <a:latin typeface="Telegraf" panose="020B0604020202020204" charset="0"/>
                <a:ea typeface="Telegraf"/>
                <a:cs typeface="Telegraf"/>
                <a:sym typeface="Telegraf"/>
              </a:rPr>
              <a:t>aileys</a:t>
            </a:r>
            <a:endParaRPr lang="en-US" dirty="0">
              <a:solidFill>
                <a:schemeClr val="bg1"/>
              </a:solidFill>
              <a:latin typeface="Telegraf" panose="020B0604020202020204" charset="0"/>
              <a:ea typeface="Telegraf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72492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272</Words>
  <Application>Microsoft Office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Telegraf</vt:lpstr>
      <vt:lpstr>Calibri</vt:lpstr>
      <vt:lpstr>Arial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Playful Modern Sky Doodle Illustrative Exploring The World Travel Agency Presentation</dc:title>
  <cp:lastModifiedBy>Ailey Shollenberger</cp:lastModifiedBy>
  <cp:revision>2</cp:revision>
  <dcterms:created xsi:type="dcterms:W3CDTF">2006-08-16T00:00:00Z</dcterms:created>
  <dcterms:modified xsi:type="dcterms:W3CDTF">2025-11-13T17:15:47Z</dcterms:modified>
  <dc:identifier>DAG4mCmMBy4</dc:identifier>
</cp:coreProperties>
</file>